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1.xml" ContentType="application/vnd.openxmlformats-officedocument.presentationml.notesSlide+xml"/>
  <Override PartName="/ppt/ink/ink11.xml" ContentType="application/inkml+xml"/>
  <Override PartName="/ppt/notesSlides/notesSlide2.xml" ContentType="application/vnd.openxmlformats-officedocument.presentationml.notesSlide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25"/>
  </p:notesMasterIdLst>
  <p:sldIdLst>
    <p:sldId id="27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7" r:id="rId16"/>
    <p:sldId id="278" r:id="rId17"/>
    <p:sldId id="279" r:id="rId18"/>
    <p:sldId id="280" r:id="rId19"/>
    <p:sldId id="271" r:id="rId20"/>
    <p:sldId id="272" r:id="rId21"/>
    <p:sldId id="273" r:id="rId22"/>
    <p:sldId id="274" r:id="rId23"/>
    <p:sldId id="275" r:id="rId24"/>
  </p:sldIdLst>
  <p:sldSz cx="12192000" cy="6858000"/>
  <p:notesSz cx="6858000" cy="9144000"/>
  <p:embeddedFontLst>
    <p:embeddedFont>
      <p:font typeface="나눔스퀘어" panose="020B0600000101010101" pitchFamily="50" charset="-127"/>
      <p:regular r:id="rId26"/>
    </p:embeddedFont>
    <p:embeddedFont>
      <p:font typeface="나눔스퀘어 Bold" panose="020B0600000101010101" pitchFamily="50" charset="-127"/>
      <p:bold r:id="rId27"/>
    </p:embeddedFont>
    <p:embeddedFont>
      <p:font typeface="나눔스퀘어 ExtraBold" panose="020B0600000101010101" pitchFamily="50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4EEA"/>
    <a:srgbClr val="D0CECE"/>
    <a:srgbClr val="8DBABD"/>
    <a:srgbClr val="00002F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2:46:18.86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9T16:04:35.49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28 24575,'1290'0'0,"-1114"-14"132,-49 2-1629,-101 11-5329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30T04:36:28.85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24575,'1451'0'-1365,"-1431"0"-5461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30T02:55:40.11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24575,'5'0'0,"30"0"0,57 5 0,67 6 0,33 1 0,20-1 0,-9-2 0,-19-4 0,-41-1-8191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30T02:55:20.84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560 143 24575,'-48'1'0,"0"3"0,0 1 0,1 2 0,-67 20 0,101-23 0,1 1 0,0 0 0,0 1 0,1 0 0,-1 1 0,1 1 0,1-1 0,-1 2 0,1-1 0,-8 11 0,-5 6 0,2 1 0,-30 48 0,47-68 0,1 0 0,-1 0 0,2 0 0,-1 0 0,1 0 0,-1 0 0,2 1 0,-1-1 0,1 1 0,0 0 0,0-1 0,1 1 0,0 8 0,1-8 0,0 1 0,1 0 0,0-1 0,1 1 0,0-1 0,0 1 0,0-1 0,1 0 0,0-1 0,0 1 0,6 6 0,3 3 0,1-1 0,1 0 0,0-2 0,29 21 0,73 39 0,-87-57 0,1-2 0,0-1 0,1-2 0,1-1 0,-1-2 0,66 9 0,203-4 0,-259-13 0,18 0 0,461-6 0,-392-8 0,17 0 0,-110 12 0,-1-2 0,1-2 0,60-16 0,98-49 0,-148 51 0,50-20 0,-90 38 0,-1 0 0,0-1 0,0 1 0,-1-1 0,1 0 0,0 0 0,-1 0 0,0-1 0,0 0 0,0 0 0,0 0 0,-1 0 0,1 0 0,-1-1 0,0 0 0,0 1 0,-1-1 0,1 0 0,-1 0 0,0-1 0,-1 1 0,1 0 0,-1-1 0,0 1 0,0-8 0,0 5 0,-1 1 0,0-1 0,0 0 0,-1 1 0,0-1 0,0 1 0,-1-1 0,0 1 0,0 0 0,-1 0 0,0 0 0,0 0 0,-1 0 0,1 0 0,-2 1 0,1 0 0,-1 0 0,-5-6 0,-14-9 0,0 2 0,-2 0 0,0 1 0,-1 2 0,-55-24 0,-155-47 0,201 75 0,-71-20 0,-121-19 0,-114-2 0,267 42 0,-83-4-682,-241 8-1,356 8-6143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2:46:19.83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2:53:03.49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24575,'15'0'0,"23"5"0,44 1 0,41 1 0,44-2 0,16-2 0,12 0 0,-9-2 0,-22-1 0,-23 0 0,-27 0 0,-19 0 0,-15 0 0,-7-1 0,-12 1 0,-6 0 0,-7 0 0,-13 0-8191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2:53:06.31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24575,'9'0'0,"23"0"0,25 0 0,41 0 0,38 0 0,33 0 0,22 0 0,12 0 0,-9 0 0,-23 5 0,-27 1 0,-23 5 0,-28 0 0,-14-1 0,-12-3 0,-27-3 0,-19-1-8191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2:53:09.02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24575,'179'9'0,"-51"-1"0,661 5 0,-489 19 0,-225-21 0,32-2-38,163-6 0,-143-4-1251,-103 1-5537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2:53:50.71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407 59 24575,'-27'0'0,"0"1"0,-42 7 0,59-6 0,0 1 0,1 0 0,-1 0 0,1 1 0,0 0 0,0 0 0,0 1 0,0 1 0,1-1 0,-10 10 0,-1 2 0,0 1 0,1 0 0,1 2 0,-25 37 0,34-43 0,0 1 0,1 0 0,0 0 0,2 0 0,0 0 0,0 1 0,2 0 0,-4 29 0,5-26 0,1 0 0,0 0 0,2-1 0,0 1 0,6 30 0,-5-41 0,0 0 0,1 0 0,0-1 0,1 1 0,0-1 0,0 0 0,0 0 0,1 0 0,0 0 0,0-1 0,1 0 0,0 0 0,0 0 0,0-1 0,12 8 0,14 7 0,1-2 0,1-1 0,1-2 0,0-1 0,1-1 0,1-3 0,66 12 0,-34-13 0,0-4 0,0-2 0,97-8 0,-141 2 0,-1-1 0,1 0 0,-1-2 0,0-1 0,0-1 0,-1-1 0,0-1 0,0-1 0,-1-1 0,31-22 0,-49 30 0,0 0 0,0 0 0,-1 0 0,1 0 0,-1 0 0,0-1 0,0 0 0,0 0 0,-1 1 0,0-1 0,0-1 0,0 1 0,0 0 0,-1 0 0,0-1 0,1-7 0,-1-9 0,0 0 0,-5-41 0,1 22 0,2 3 0,1 17 0,0 1 0,-8-40 0,6 54 0,1-1 0,-2 0 0,1 1 0,-1 0 0,0 0 0,0 0 0,0 0 0,-1 0 0,0 0 0,0 1 0,-1 0 0,-9-9 0,-28-22 30,-1 1 0,-2 3 0,-73-40 0,93 59-195,0 2 0,-1 1 0,0 1 0,0 1 0,-1 1 0,0 2 0,0 0 0,-55-1 0,55 7-6661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3T04:07:12.58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38 24575,'18'0'0,"25"-5"0,37-1 0,46 1 0,52 0 0,38 2 0,27 1 0,-13 0 0,-28 2 0,-38 0 0,-39 0 0,-36 0 0,-32-4 0,-27-2-8191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9T16:04:24.37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24575,'19'0'0,"33"0"0,31 0 0,33 0 0,16 0 0,4 0 0,-18 0 0,-23 0 0,-23 0 0,-25 0-8191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9T16:04:25.93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24575,'9'0'0,"17"0"0,18 0 0,24 0 0,19 0 0,8 0 0,8 0 0,-2 0 0,-12 0 0,-13 0 0,-9 0 0,-13 0 0,-5 0 0,-7 0 0,-5 0 0,-6 0 0,-7 0-8191</inkml:trace>
</inkml:ink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gif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2022-07-05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715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847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3" Type="http://schemas.openxmlformats.org/officeDocument/2006/relationships/image" Target="../media/image26.png"/><Relationship Id="rId7" Type="http://schemas.openxmlformats.org/officeDocument/2006/relationships/image" Target="NUL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9.xml"/><Relationship Id="rId5" Type="http://schemas.openxmlformats.org/officeDocument/2006/relationships/image" Target="NULL"/><Relationship Id="rId10" Type="http://schemas.openxmlformats.org/officeDocument/2006/relationships/image" Target="../media/image27.png"/><Relationship Id="rId4" Type="http://schemas.openxmlformats.org/officeDocument/2006/relationships/customXml" Target="../ink/ink8.xml"/><Relationship Id="rId9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customXml" Target="../ink/ink11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gif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Relationship Id="rId5" Type="http://schemas.openxmlformats.org/officeDocument/2006/relationships/image" Target="NULL"/><Relationship Id="rId4" Type="http://schemas.openxmlformats.org/officeDocument/2006/relationships/customXml" Target="../ink/ink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5" Type="http://schemas.openxmlformats.org/officeDocument/2006/relationships/image" Target="NULL"/><Relationship Id="rId4" Type="http://schemas.openxmlformats.org/officeDocument/2006/relationships/customXml" Target="../ink/ink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0.png"/><Relationship Id="rId13" Type="http://schemas.openxmlformats.org/officeDocument/2006/relationships/image" Target="../media/image17.png"/><Relationship Id="rId3" Type="http://schemas.openxmlformats.org/officeDocument/2006/relationships/image" Target="../media/image110.png"/><Relationship Id="rId7" Type="http://schemas.openxmlformats.org/officeDocument/2006/relationships/customXml" Target="../ink/ink3.xml"/><Relationship Id="rId12" Type="http://schemas.openxmlformats.org/officeDocument/2006/relationships/image" Target="../media/image1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customXml" Target="../ink/ink5.xml"/><Relationship Id="rId5" Type="http://schemas.openxmlformats.org/officeDocument/2006/relationships/image" Target="../media/image13.png"/><Relationship Id="rId15" Type="http://schemas.openxmlformats.org/officeDocument/2006/relationships/image" Target="../media/image18.png"/><Relationship Id="rId10" Type="http://schemas.openxmlformats.org/officeDocument/2006/relationships/image" Target="../media/image15.png"/><Relationship Id="rId4" Type="http://schemas.openxmlformats.org/officeDocument/2006/relationships/customXml" Target="../ink/ink2.xml"/><Relationship Id="rId9" Type="http://schemas.openxmlformats.org/officeDocument/2006/relationships/customXml" Target="../ink/ink4.xml"/><Relationship Id="rId14" Type="http://schemas.openxmlformats.org/officeDocument/2006/relationships/customXml" Target="../ink/ink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F1FDAFB-2C8C-9689-79DE-DDE200C57C84}"/>
              </a:ext>
            </a:extLst>
          </p:cNvPr>
          <p:cNvSpPr txBox="1"/>
          <p:nvPr/>
        </p:nvSpPr>
        <p:spPr>
          <a:xfrm>
            <a:off x="3662464" y="2040657"/>
            <a:ext cx="609924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28700" lvl="1" indent="-571500">
              <a:buFont typeface="+mj-lt"/>
              <a:buAutoNum type="romanUcPeriod"/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SRCNN … 2p</a:t>
            </a:r>
          </a:p>
          <a:p>
            <a:pPr marL="1028700" lvl="1" indent="-571500">
              <a:buFont typeface="+mj-lt"/>
              <a:buAutoNum type="romanUcPeriod"/>
            </a:pPr>
            <a:endParaRPr lang="en-US" altLang="ko-KR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1028700" lvl="1" indent="-571500">
              <a:buFont typeface="+mj-lt"/>
              <a:buAutoNum type="romanUcPeriod"/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FSRCNN … 10p</a:t>
            </a:r>
          </a:p>
          <a:p>
            <a:pPr marL="1028700" lvl="1" indent="-571500">
              <a:buFont typeface="+mj-lt"/>
              <a:buAutoNum type="romanUcPeriod"/>
            </a:pPr>
            <a:endParaRPr lang="en-US" altLang="ko-KR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1028700" lvl="1" indent="-571500">
              <a:buFont typeface="+mj-lt"/>
              <a:buAutoNum type="romanUcPeriod"/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VDSR … 19p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6877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6DBEED-DE2B-3D27-E33B-D8703A89694C}"/>
              </a:ext>
            </a:extLst>
          </p:cNvPr>
          <p:cNvSpPr txBox="1"/>
          <p:nvPr/>
        </p:nvSpPr>
        <p:spPr>
          <a:xfrm>
            <a:off x="890335" y="281262"/>
            <a:ext cx="5773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Accelerating the Super-Resolution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Neural Network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6EFF0B-C0BE-910A-0AF2-9AA505A3E230}"/>
              </a:ext>
            </a:extLst>
          </p:cNvPr>
          <p:cNvSpPr txBox="1"/>
          <p:nvPr/>
        </p:nvSpPr>
        <p:spPr>
          <a:xfrm>
            <a:off x="1070320" y="1287630"/>
            <a:ext cx="9720572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  <a:endParaRPr lang="en-US" altLang="ko-KR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FSRCNN(Fast Super-Resolution CNN)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altLang="ko-KR" sz="2000">
              <a:solidFill>
                <a:srgbClr val="FF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SRCNN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의 문제점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실사용하기엔 </a:t>
            </a:r>
            <a:r>
              <a:rPr lang="ko-KR" altLang="en-US" sz="20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너무 느린 속도</a:t>
            </a:r>
            <a:r>
              <a:rPr lang="en-US" altLang="ko-KR" sz="20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</a:p>
          <a:p>
            <a:pPr lvl="1"/>
            <a:r>
              <a:rPr lang="en-US" altLang="ko-KR" sz="1400" b="1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Ex) </a:t>
            </a:r>
            <a:r>
              <a:rPr lang="en-US" altLang="ko-KR" sz="14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SRCNN 240X240, factor3(1.32fps) </a:t>
            </a:r>
            <a:r>
              <a:rPr lang="en-US" altLang="ko-KR" sz="14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vs</a:t>
            </a:r>
            <a:r>
              <a:rPr lang="en-US" altLang="ko-KR" sz="14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Real-time(24fps)</a:t>
            </a: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SRCNN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의 내재적 한계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914400" lvl="1" indent="-457200">
              <a:buFont typeface="+mj-lt"/>
              <a:buAutoNum type="arabicParenR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업샘플링 과정으로 인해 계산 복잡도 증가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(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HR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size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에 비례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)</a:t>
            </a:r>
          </a:p>
          <a:p>
            <a:pPr marL="914400" lvl="1" indent="-457200">
              <a:buFont typeface="+mj-lt"/>
              <a:buAutoNum type="arabicParenR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비선형 매핑에서 넓은 레이어 사용 시 속도가 떨어짐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(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성능과의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trade-off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문제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)</a:t>
            </a: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Contributions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ko-KR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compact hourglass-shape CNN structure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SRCNN-Ex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보다 </a:t>
            </a:r>
            <a:r>
              <a:rPr lang="en-US" altLang="ko-KR" sz="20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40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배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빠른 속도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914400" lvl="1" indent="-457200">
              <a:buFont typeface="+mj-lt"/>
              <a:buAutoNum type="arabicParenR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different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upscaling factors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에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적용 가능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683B582-F60A-C124-F066-320EE3A63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7008" y="1287630"/>
            <a:ext cx="4359018" cy="10516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3AD8077-EA3A-DB35-8E3E-2DC05AE4E2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244939">
            <a:off x="9456638" y="1757594"/>
            <a:ext cx="1532283" cy="21648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09330A-3600-8660-B2EF-7D1C2C7F1F01}"/>
              </a:ext>
            </a:extLst>
          </p:cNvPr>
          <p:cNvSpPr txBox="1"/>
          <p:nvPr/>
        </p:nvSpPr>
        <p:spPr>
          <a:xfrm>
            <a:off x="7689781" y="752005"/>
            <a:ext cx="3333744" cy="3077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/>
              <a:t>Compact </a:t>
            </a:r>
            <a:r>
              <a:rPr lang="ko-KR" altLang="en-US" sz="1400"/>
              <a:t>hourglass-shape </a:t>
            </a:r>
            <a:r>
              <a:rPr lang="en-US" altLang="ko-KR" sz="1400"/>
              <a:t>structure</a:t>
            </a:r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273856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6DBEED-DE2B-3D27-E33B-D8703A89694C}"/>
              </a:ext>
            </a:extLst>
          </p:cNvPr>
          <p:cNvSpPr txBox="1"/>
          <p:nvPr/>
        </p:nvSpPr>
        <p:spPr>
          <a:xfrm>
            <a:off x="890335" y="281262"/>
            <a:ext cx="5773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Accelerating the Super-Resolution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Neural Network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6EFF0B-C0BE-910A-0AF2-9AA505A3E230}"/>
              </a:ext>
            </a:extLst>
          </p:cNvPr>
          <p:cNvSpPr txBox="1"/>
          <p:nvPr/>
        </p:nvSpPr>
        <p:spPr>
          <a:xfrm>
            <a:off x="1070319" y="1287630"/>
            <a:ext cx="1014813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구조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5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단계로 나눌 수 있음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sensitive variables:</a:t>
            </a:r>
          </a:p>
          <a:p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    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처음 필터 개수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d, 2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단계의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필터 개수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s, 3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단계의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매핑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레이어 개수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m</a:t>
            </a: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457200" indent="-457200">
              <a:buFont typeface="+mj-ea"/>
              <a:buAutoNum type="circleNumDbPlain"/>
            </a:pPr>
            <a:r>
              <a:rPr lang="en-US" altLang="ko-KR" sz="2000" b="0" i="0" u="none" strike="noStrike" baseline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Feature extraction: 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LR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을 보간 없이 입력으로 사용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고차원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feature map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벡터 추출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>
              <a:buFont typeface="+mj-ea"/>
              <a:buAutoNum type="circleNumDbPlain"/>
            </a:pPr>
            <a:r>
              <a:rPr lang="en-US" altLang="ko-KR" sz="20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Shrinking: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파라미터 개수를 줄이기 위해 </a:t>
            </a:r>
            <a:r>
              <a:rPr lang="en-US" altLang="ko-KR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1x1 covolution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차원 감소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(s&lt;&lt;d)</a:t>
            </a:r>
          </a:p>
          <a:p>
            <a:pPr marL="457200" indent="-457200">
              <a:buFont typeface="+mj-ea"/>
              <a:buAutoNum type="circleNumDbPlain"/>
            </a:pPr>
            <a:r>
              <a:rPr lang="en-US" altLang="ko-KR" sz="2000" b="0" i="0" u="none" strike="noStrike" baseline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Non-linear mapping: 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큰 레이어를 쓰는 대신 </a:t>
            </a:r>
            <a:r>
              <a:rPr lang="en-US" altLang="ko-KR" sz="2000" b="0" i="0" u="none" strike="noStrike" baseline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3x3</a:t>
            </a:r>
            <a:r>
              <a:rPr lang="ko-KR" altLang="en-US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레이어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사용함으로써 성능 ↑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>
              <a:buFont typeface="+mj-ea"/>
              <a:buAutoNum type="circleNumDbPlain"/>
            </a:pPr>
            <a:r>
              <a:rPr lang="en-US" altLang="ko-KR" sz="20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Expanding: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Shrinking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의 반대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. 1x1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을 다시 사용하여 </a:t>
            </a:r>
            <a:r>
              <a:rPr lang="ko-KR" altLang="en-US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차원 확대</a:t>
            </a:r>
            <a:endParaRPr lang="en-US" altLang="ko-KR" sz="2000">
              <a:solidFill>
                <a:srgbClr val="FF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>
              <a:buFont typeface="+mj-ea"/>
              <a:buAutoNum type="circleNumDbPlain"/>
            </a:pPr>
            <a:r>
              <a:rPr lang="en-US" altLang="ko-KR" sz="2000" b="0" i="0" u="none" strike="noStrike" baseline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Deconvolution: 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convolution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반대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이미지를 업샘플링하고 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HR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이미지로 재구성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90D6E40-81A1-B77D-786B-46E7CA0A3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6765" y="5570370"/>
            <a:ext cx="3939881" cy="115072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2B33315-6616-3F48-A34B-BDAB7978DD26}"/>
              </a:ext>
            </a:extLst>
          </p:cNvPr>
          <p:cNvSpPr txBox="1"/>
          <p:nvPr/>
        </p:nvSpPr>
        <p:spPr>
          <a:xfrm>
            <a:off x="1296323" y="5745741"/>
            <a:ext cx="45904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▶</a:t>
            </a:r>
            <a:endParaRPr lang="en-US" altLang="ko-KR" sz="1600">
              <a:solidFill>
                <a:srgbClr val="0070C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ko-KR" altLang="en-US" sz="16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피쳐맵에 대한 </a:t>
            </a:r>
            <a:r>
              <a:rPr lang="en-US" altLang="ko-KR" sz="1600" b="0" i="0" u="none" strike="noStrike" baseline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upsampling kernel</a:t>
            </a:r>
            <a:r>
              <a:rPr lang="ko-KR" altLang="en-US" sz="1600" b="0" i="0" u="none" strike="noStrike" baseline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들을</a:t>
            </a:r>
            <a:endParaRPr lang="en-US" altLang="ko-KR" sz="1600" b="0" i="0" u="none" strike="noStrike" baseline="0">
              <a:solidFill>
                <a:srgbClr val="0070C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ko-KR" altLang="en-US" sz="1600" b="0" i="0" u="none" strike="noStrike" baseline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학습했다는 점에서 </a:t>
            </a:r>
            <a:r>
              <a:rPr lang="en-US" altLang="ko-KR" sz="16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interpolation</a:t>
            </a:r>
            <a:r>
              <a:rPr lang="ko-KR" altLang="en-US" sz="16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과는 다르다</a:t>
            </a:r>
            <a:r>
              <a:rPr lang="en-US" altLang="ko-KR" sz="16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1600">
              <a:solidFill>
                <a:srgbClr val="0070C0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D873650-376C-3A80-B2BD-C6F0D1B2D0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4" t="49578"/>
          <a:stretch/>
        </p:blipFill>
        <p:spPr>
          <a:xfrm>
            <a:off x="4231533" y="1137797"/>
            <a:ext cx="7736996" cy="157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00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6DBEED-DE2B-3D27-E33B-D8703A89694C}"/>
              </a:ext>
            </a:extLst>
          </p:cNvPr>
          <p:cNvSpPr txBox="1"/>
          <p:nvPr/>
        </p:nvSpPr>
        <p:spPr>
          <a:xfrm>
            <a:off x="890335" y="281262"/>
            <a:ext cx="5773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Accelerating the Super-Resolution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Neural Network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6EFF0B-C0BE-910A-0AF2-9AA505A3E230}"/>
              </a:ext>
            </a:extLst>
          </p:cNvPr>
          <p:cNvSpPr txBox="1"/>
          <p:nvPr/>
        </p:nvSpPr>
        <p:spPr>
          <a:xfrm>
            <a:off x="1070319" y="1287630"/>
            <a:ext cx="10148139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구조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PReLU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, MSE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적용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PReLU- “dead features”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를 피한다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(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모든 파라미터를 사용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)</a:t>
            </a: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이전 방식에서는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upscaling factor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가 바뀔 때마다 학습을 다시 해야 했음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그러나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FSRCNN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은 </a:t>
            </a:r>
            <a:r>
              <a:rPr lang="en-US" altLang="ko-KR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deconvolution layer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만 파인튜닝하면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OK!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</p:txBody>
      </p:sp>
      <p:pic>
        <p:nvPicPr>
          <p:cNvPr id="1026" name="Picture 2" descr="PReLU (Parametric ReLU)">
            <a:extLst>
              <a:ext uri="{FF2B5EF4-FFF2-40B4-BE49-F238E27FC236}">
                <a16:creationId xmlns:a16="http://schemas.microsoft.com/office/drawing/2014/main" id="{6D4E99CD-F8B6-B828-D95C-5865C20C1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395" y="470021"/>
            <a:ext cx="2213028" cy="1932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E39E533C-465D-472A-B8B5-3C3E8D10D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92" y="4146396"/>
            <a:ext cx="5343780" cy="257541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8" name="잉크 27">
                <a:extLst>
                  <a:ext uri="{FF2B5EF4-FFF2-40B4-BE49-F238E27FC236}">
                    <a16:creationId xmlns:a16="http://schemas.microsoft.com/office/drawing/2014/main" id="{622D7FE9-54FE-125E-5B92-E4E76065F803}"/>
                  </a:ext>
                </a:extLst>
              </p14:cNvPr>
              <p14:cNvContentPartPr/>
              <p14:nvPr/>
            </p14:nvContentPartPr>
            <p14:xfrm>
              <a:off x="2707695" y="5921730"/>
              <a:ext cx="313560" cy="360"/>
            </p14:xfrm>
          </p:contentPart>
        </mc:Choice>
        <mc:Fallback xmlns="">
          <p:pic>
            <p:nvPicPr>
              <p:cNvPr id="28" name="잉크 27">
                <a:extLst>
                  <a:ext uri="{FF2B5EF4-FFF2-40B4-BE49-F238E27FC236}">
                    <a16:creationId xmlns:a16="http://schemas.microsoft.com/office/drawing/2014/main" id="{622D7FE9-54FE-125E-5B92-E4E76065F80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98695" y="5912730"/>
                <a:ext cx="3312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" name="잉크 28">
                <a:extLst>
                  <a:ext uri="{FF2B5EF4-FFF2-40B4-BE49-F238E27FC236}">
                    <a16:creationId xmlns:a16="http://schemas.microsoft.com/office/drawing/2014/main" id="{D2005783-7D66-8FE5-B2AE-A8022ACA2D56}"/>
                  </a:ext>
                </a:extLst>
              </p14:cNvPr>
              <p14:cNvContentPartPr/>
              <p14:nvPr/>
            </p14:nvContentPartPr>
            <p14:xfrm>
              <a:off x="3719655" y="5931090"/>
              <a:ext cx="361080" cy="360"/>
            </p14:xfrm>
          </p:contentPart>
        </mc:Choice>
        <mc:Fallback xmlns="">
          <p:pic>
            <p:nvPicPr>
              <p:cNvPr id="29" name="잉크 28">
                <a:extLst>
                  <a:ext uri="{FF2B5EF4-FFF2-40B4-BE49-F238E27FC236}">
                    <a16:creationId xmlns:a16="http://schemas.microsoft.com/office/drawing/2014/main" id="{D2005783-7D66-8FE5-B2AE-A8022ACA2D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10655" y="5922450"/>
                <a:ext cx="37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5" name="잉크 34">
                <a:extLst>
                  <a:ext uri="{FF2B5EF4-FFF2-40B4-BE49-F238E27FC236}">
                    <a16:creationId xmlns:a16="http://schemas.microsoft.com/office/drawing/2014/main" id="{3AD3FFFA-4AF8-ACB3-64BB-DF5EBBBA13CB}"/>
                  </a:ext>
                </a:extLst>
              </p14:cNvPr>
              <p14:cNvContentPartPr/>
              <p14:nvPr/>
            </p14:nvContentPartPr>
            <p14:xfrm>
              <a:off x="4760055" y="6086610"/>
              <a:ext cx="583200" cy="10440"/>
            </p14:xfrm>
          </p:contentPart>
        </mc:Choice>
        <mc:Fallback xmlns="">
          <p:pic>
            <p:nvPicPr>
              <p:cNvPr id="35" name="잉크 34">
                <a:extLst>
                  <a:ext uri="{FF2B5EF4-FFF2-40B4-BE49-F238E27FC236}">
                    <a16:creationId xmlns:a16="http://schemas.microsoft.com/office/drawing/2014/main" id="{3AD3FFFA-4AF8-ACB3-64BB-DF5EBBBA13C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51055" y="6077970"/>
                <a:ext cx="600840" cy="28080"/>
              </a:xfrm>
              <a:prstGeom prst="rect">
                <a:avLst/>
              </a:prstGeom>
            </p:spPr>
          </p:pic>
        </mc:Fallback>
      </mc:AlternateContent>
      <p:pic>
        <p:nvPicPr>
          <p:cNvPr id="37" name="그림 36">
            <a:extLst>
              <a:ext uri="{FF2B5EF4-FFF2-40B4-BE49-F238E27FC236}">
                <a16:creationId xmlns:a16="http://schemas.microsoft.com/office/drawing/2014/main" id="{B4AC85B9-E853-58D3-5B1E-7542BAA8585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92011" y="3795197"/>
            <a:ext cx="5387807" cy="278154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35BDA14-9DD9-1B1C-2865-F70638582049}"/>
              </a:ext>
            </a:extLst>
          </p:cNvPr>
          <p:cNvSpPr txBox="1"/>
          <p:nvPr/>
        </p:nvSpPr>
        <p:spPr>
          <a:xfrm>
            <a:off x="3922853" y="4349611"/>
            <a:ext cx="25056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Training:</a:t>
            </a:r>
            <a:r>
              <a:rPr lang="ko-KR" altLang="en-US" sz="14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91-image dataset</a:t>
            </a:r>
          </a:p>
        </p:txBody>
      </p:sp>
    </p:spTree>
    <p:extLst>
      <p:ext uri="{BB962C8B-B14F-4D97-AF65-F5344CB8AC3E}">
        <p14:creationId xmlns:p14="http://schemas.microsoft.com/office/powerpoint/2010/main" val="2103006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6DBEED-DE2B-3D27-E33B-D8703A89694C}"/>
              </a:ext>
            </a:extLst>
          </p:cNvPr>
          <p:cNvSpPr txBox="1"/>
          <p:nvPr/>
        </p:nvSpPr>
        <p:spPr>
          <a:xfrm>
            <a:off x="890335" y="281262"/>
            <a:ext cx="5773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Accelerating the Super-Resolution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Neural Network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6EFF0B-C0BE-910A-0AF2-9AA505A3E230}"/>
              </a:ext>
            </a:extLst>
          </p:cNvPr>
          <p:cNvSpPr txBox="1"/>
          <p:nvPr/>
        </p:nvSpPr>
        <p:spPr>
          <a:xfrm>
            <a:off x="1070319" y="1287630"/>
            <a:ext cx="10148139" cy="308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실험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91-image dataset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먼저 트레이닝하고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, General-100 dataset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파인튜닝</a:t>
            </a:r>
            <a:endParaRPr lang="en-US" altLang="ko-KR" sz="2000" b="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learning rate: convolution layer – 10</a:t>
            </a:r>
            <a:r>
              <a:rPr lang="en-US" altLang="ko-KR" sz="2000" b="0" i="0" u="none" strike="noStrike" baseline="30000">
                <a:latin typeface="나눔스퀘어" panose="020B0600000101010101" pitchFamily="50" charset="-127"/>
                <a:ea typeface="나눔스퀘어" panose="020B0600000101010101" pitchFamily="50" charset="-127"/>
              </a:rPr>
              <a:t>-3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, deconvolution layer – 10</a:t>
            </a:r>
            <a:r>
              <a:rPr lang="en-US" altLang="ko-KR" sz="2000" b="0" i="0" u="none" strike="noStrike" baseline="30000">
                <a:latin typeface="나눔스퀘어" panose="020B0600000101010101" pitchFamily="50" charset="-127"/>
                <a:ea typeface="나눔스퀘어" panose="020B0600000101010101" pitchFamily="50" charset="-127"/>
              </a:rPr>
              <a:t>-4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 b="0" i="0" u="none" strike="noStrike" baseline="30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Best: FSRCNN (56,12,4)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Real-time(24fps)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를 따라잡기 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위하여 파라미터 개수를 줄인다면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FSRCNN(32,5,1) - </a:t>
            </a:r>
            <a:r>
              <a:rPr lang="en-US" altLang="ko-KR" sz="2000" b="0" i="0" u="none" strike="noStrike" baseline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FSRCNN-s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 b="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 baseline="30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D4759EB-A90E-BE7C-6193-FD6C178C69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956"/>
          <a:stretch/>
        </p:blipFill>
        <p:spPr>
          <a:xfrm>
            <a:off x="776485" y="4230018"/>
            <a:ext cx="7731486" cy="199357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BD2AF06-DFF3-16D1-08D0-506E3F8ECC9C}"/>
              </a:ext>
            </a:extLst>
          </p:cNvPr>
          <p:cNvSpPr txBox="1"/>
          <p:nvPr/>
        </p:nvSpPr>
        <p:spPr>
          <a:xfrm>
            <a:off x="1026522" y="3182678"/>
            <a:ext cx="41388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 b="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 b="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C38A6A-7CA0-02E9-9400-AF5E47D26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971" y="3536621"/>
            <a:ext cx="3774029" cy="18128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E150FB23-2BBE-19E2-54FF-0B75707519BB}"/>
                  </a:ext>
                </a:extLst>
              </p14:cNvPr>
              <p14:cNvContentPartPr/>
              <p14:nvPr/>
            </p14:nvContentPartPr>
            <p14:xfrm>
              <a:off x="8952480" y="4480364"/>
              <a:ext cx="52992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E150FB23-2BBE-19E2-54FF-0B75707519B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43840" y="4471364"/>
                <a:ext cx="54756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6809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66924507-2B8E-6C39-9298-60404272A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807" y="0"/>
            <a:ext cx="7918385" cy="327907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136267B-8E1D-B3E3-063A-B05233216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729" y="3179768"/>
            <a:ext cx="7546074" cy="374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8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50596" y="437391"/>
            <a:ext cx="23118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PSNR,</a:t>
            </a:r>
            <a:r>
              <a:rPr lang="ko-KR" altLang="en-US" sz="3200" spc="-15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200" spc="-15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SSIM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F0B65FF-6444-BFF6-4CAA-738C3A6FD60D}"/>
              </a:ext>
            </a:extLst>
          </p:cNvPr>
          <p:cNvSpPr txBox="1"/>
          <p:nvPr/>
        </p:nvSpPr>
        <p:spPr>
          <a:xfrm>
            <a:off x="1069803" y="1376261"/>
            <a:ext cx="97205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PSNR</a:t>
            </a:r>
            <a:r>
              <a:rPr lang="en-US" altLang="ko-KR" sz="2000" i="0">
                <a:solidFill>
                  <a:srgbClr val="000000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(Peak Signal-to-Noise Ratio)</a:t>
            </a:r>
            <a:endParaRPr lang="en-US" altLang="ko-KR" sz="20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/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원본 이미지와 왜곡된 이미지 간의 </a:t>
            </a:r>
            <a:r>
              <a:rPr lang="ko-KR" altLang="en-US" sz="20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손실정보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평가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 b="1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MAX: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이미지의 최대 픽셀값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(8bit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일 경우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255)</a:t>
            </a: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MSE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를 최소화할수록 높은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PSNR</a:t>
            </a: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SSIM(</a:t>
            </a:r>
            <a:r>
              <a:rPr lang="en-US" altLang="ko-KR" sz="2000" b="0" i="0">
                <a:solidFill>
                  <a:srgbClr val="000000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Structural Similarity Index Map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)</a:t>
            </a:r>
          </a:p>
          <a:p>
            <a:pPr lvl="1"/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시각적 화질 차이를 평가하기 위한 방법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 b="0" i="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Luminance, Contrast, Structural </a:t>
            </a:r>
          </a:p>
          <a:p>
            <a:pPr lvl="1"/>
            <a:r>
              <a:rPr lang="en-US" altLang="ko-KR" sz="200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1</a:t>
            </a:r>
            <a:r>
              <a:rPr lang="ko-KR" altLang="en-US" sz="200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에 가까울수록 품질점수 ↑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</p:txBody>
      </p:sp>
      <p:pic>
        <p:nvPicPr>
          <p:cNvPr id="1030" name="Picture 6" descr="이미지">
            <a:extLst>
              <a:ext uri="{FF2B5EF4-FFF2-40B4-BE49-F238E27FC236}">
                <a16:creationId xmlns:a16="http://schemas.microsoft.com/office/drawing/2014/main" id="{4487246B-E763-B7CE-0F3C-AF60A8510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531" y="1055124"/>
            <a:ext cx="4529495" cy="1675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C57599F1-74D2-8734-7CF9-802CF0ED7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803" y="4900455"/>
            <a:ext cx="4374778" cy="171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이미지">
            <a:extLst>
              <a:ext uri="{FF2B5EF4-FFF2-40B4-BE49-F238E27FC236}">
                <a16:creationId xmlns:a16="http://schemas.microsoft.com/office/drawing/2014/main" id="{1407DEF8-B069-832C-D77B-44C682B68F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370" y="3834304"/>
            <a:ext cx="4775656" cy="725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E1AA3A20-F441-5AB2-19AD-F53395561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8965" y="3051850"/>
            <a:ext cx="4545478" cy="61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8935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08013" y="404373"/>
            <a:ext cx="4557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Transposed Convolution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4346333-E0FC-9EBF-CF48-BDA5D7BCA0D8}"/>
              </a:ext>
            </a:extLst>
          </p:cNvPr>
          <p:cNvSpPr txBox="1"/>
          <p:nvPr/>
        </p:nvSpPr>
        <p:spPr>
          <a:xfrm>
            <a:off x="1069803" y="1376261"/>
            <a:ext cx="972057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Upsampling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기법의 일종인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transposed convolution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  <a:sym typeface="Wingdings" panose="05000000000000000000" pitchFamily="2" charset="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Deconvolution VS transposed convolution?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  <a:sym typeface="Wingdings" panose="05000000000000000000" pitchFamily="2" charset="2"/>
            </a:endParaRPr>
          </a:p>
          <a:p>
            <a:pPr algn="l"/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Deconvolution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은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f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와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h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를 통해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g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를 구한다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.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즉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convolution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의 역연산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Transposed convolution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은 </a:t>
            </a:r>
            <a:r>
              <a:rPr lang="en-US" altLang="ko-KR" sz="20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padding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을 추가하여 </a:t>
            </a:r>
            <a:r>
              <a:rPr lang="ko-KR" altLang="en-US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일반적인 컨볼루션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을 함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여기서 사용하는 커널은 학습을 통해서 스스로 찾아간다</a:t>
            </a:r>
            <a:endParaRPr lang="en-US" altLang="ko-KR" sz="16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  <a:sym typeface="Wingdings" panose="05000000000000000000" pitchFamily="2" charset="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1B5923-F698-2AD6-967E-3A9826284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9184" y="2498879"/>
            <a:ext cx="938485" cy="308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93438DC9-BB38-55A0-FD78-D4E4D639FB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597" y="4057752"/>
            <a:ext cx="2516972" cy="267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937F35F-3A6E-99C6-5B6E-8B6BD6398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120" y="3986387"/>
            <a:ext cx="2508201" cy="281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8E68F6-461F-1E60-0E0B-CDE21CD3F933}"/>
              </a:ext>
            </a:extLst>
          </p:cNvPr>
          <p:cNvSpPr txBox="1"/>
          <p:nvPr/>
        </p:nvSpPr>
        <p:spPr>
          <a:xfrm>
            <a:off x="1703183" y="4367884"/>
            <a:ext cx="2420169" cy="33855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600"/>
              <a:t>No padding, stride 1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3887752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08013" y="404373"/>
            <a:ext cx="4557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Transposed Convolution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4346333-E0FC-9EBF-CF48-BDA5D7BCA0D8}"/>
              </a:ext>
            </a:extLst>
          </p:cNvPr>
          <p:cNvSpPr txBox="1"/>
          <p:nvPr/>
        </p:nvSpPr>
        <p:spPr>
          <a:xfrm>
            <a:off x="1069803" y="1376261"/>
            <a:ext cx="97205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CS231 2017 11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강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Transposed convolution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연산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  <a:sym typeface="Wingdings" panose="05000000000000000000" pitchFamily="2" charset="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AD45697-4076-056D-D10B-A8292AEC2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705" y="2502570"/>
            <a:ext cx="5206326" cy="27511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5E74302-C878-B362-A529-F58E8D7F9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866" y="2520429"/>
            <a:ext cx="6537138" cy="262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25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92130" y="404373"/>
            <a:ext cx="3130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1x1 Convolution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4346333-E0FC-9EBF-CF48-BDA5D7BCA0D8}"/>
              </a:ext>
            </a:extLst>
          </p:cNvPr>
          <p:cNvSpPr txBox="1"/>
          <p:nvPr/>
        </p:nvSpPr>
        <p:spPr>
          <a:xfrm>
            <a:off x="1069803" y="1376261"/>
            <a:ext cx="97205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CS231 2017 5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강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  <a:sym typeface="Wingdings" panose="05000000000000000000" pitchFamily="2" charset="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FSRCNN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에서는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shrinking, expanding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에 사용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  <a:sym typeface="Wingdings" panose="05000000000000000000" pitchFamily="2" charset="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64DA25-A263-87AA-1D44-21E9322E6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094" y="2491441"/>
            <a:ext cx="7686803" cy="345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67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6DBEED-DE2B-3D27-E33B-D8703A89694C}"/>
              </a:ext>
            </a:extLst>
          </p:cNvPr>
          <p:cNvSpPr txBox="1"/>
          <p:nvPr/>
        </p:nvSpPr>
        <p:spPr>
          <a:xfrm>
            <a:off x="890335" y="281262"/>
            <a:ext cx="5773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Accurate Image Super-Resolution Using Very Deep 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6EFF0B-C0BE-910A-0AF2-9AA505A3E230}"/>
              </a:ext>
            </a:extLst>
          </p:cNvPr>
          <p:cNvSpPr txBox="1"/>
          <p:nvPr/>
        </p:nvSpPr>
        <p:spPr>
          <a:xfrm>
            <a:off x="1070320" y="1287630"/>
            <a:ext cx="972057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  <a:endParaRPr lang="en-US" altLang="ko-KR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VDSR(Very Deep SR)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SRCNN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의 한계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</a:p>
          <a:p>
            <a:pPr marL="914400" lvl="1" indent="-457200">
              <a:buFont typeface="+mj-lt"/>
              <a:buAutoNum type="arabicParenR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의존하는 </a:t>
            </a:r>
            <a:r>
              <a:rPr lang="en-US" altLang="ko-KR" sz="20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context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의 이미지 영역이 너무 작음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914400" lvl="1" indent="-457200">
              <a:buFont typeface="+mj-lt"/>
              <a:buAutoNum type="arabicParenR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느린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training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수렴 속도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914400" lvl="1" indent="-457200">
              <a:buFont typeface="+mj-lt"/>
              <a:buAutoNum type="arabicParenR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단일 스케일에만 사용할 수 있음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en-US" altLang="ko-KR" sz="2000" b="0" i="0" u="none" strike="noStrike" baseline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receptive field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를 넓혀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넓은 범위의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conetext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à"/>
            </a:pPr>
            <a:r>
              <a:rPr lang="en-US" altLang="ko-KR" sz="2000" b="0" i="0" u="none" strike="noStrike" baseline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residual-learning CNN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높은 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learning late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효율적 학습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2"/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Convolution layer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에서는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residual image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를 예측하고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마지막에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input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이미지를 더한다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!</a:t>
            </a:r>
          </a:p>
          <a:p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			</a:t>
            </a:r>
            <a:r>
              <a:rPr lang="en-US" altLang="ko-KR" sz="14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         (Image</a:t>
            </a:r>
            <a:r>
              <a:rPr lang="ko-KR" altLang="en-US" sz="14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4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detail)</a:t>
            </a:r>
            <a:endParaRPr lang="en-US" altLang="ko-KR" sz="2000" b="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multi-scale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처리 가능하도록 훈련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Contribution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SR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기법에 깊은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CNN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을 적용하여 빠르고 정확함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914400" lvl="1" indent="-457200">
              <a:buFont typeface="+mj-lt"/>
              <a:buAutoNum type="arabicParenR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단일 네트워크로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multi-scale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처리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543525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11813E0-F8A8-D2D4-5AA2-00F389B48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2868" y="563491"/>
            <a:ext cx="3699636" cy="4702792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6E7148-5ADB-B7DC-0C77-0A61030E2F29}"/>
              </a:ext>
            </a:extLst>
          </p:cNvPr>
          <p:cNvSpPr txBox="1"/>
          <p:nvPr/>
        </p:nvSpPr>
        <p:spPr>
          <a:xfrm>
            <a:off x="890335" y="281262"/>
            <a:ext cx="6263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Quantification Image Super-Resolution Using Deep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9D3213-7356-AE03-A334-045E66C3B357}"/>
              </a:ext>
            </a:extLst>
          </p:cNvPr>
          <p:cNvSpPr txBox="1"/>
          <p:nvPr/>
        </p:nvSpPr>
        <p:spPr>
          <a:xfrm>
            <a:off x="1070320" y="1287630"/>
            <a:ext cx="9720572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  <a:endParaRPr lang="en-US" altLang="ko-KR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sz="2000" b="1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SR(Super-Resolution)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이란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  <a:p>
            <a:pPr lvl="1"/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저해상도 이미지를 고해상도 이미지로 복원해주는 기술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algn="l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SRCNN</a:t>
            </a:r>
          </a:p>
          <a:p>
            <a:pPr lvl="1"/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기존의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SR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기법에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CNN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모델을 적용한 것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단순한 구조로도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SOTA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보다 높은 정확도를 가짐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CPU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에서 사용 가능한 수준의 빠른 속도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데이터셋이 크고 다양할수록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모델이 크고 깊을수록 성능 증가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컬러 이미지의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3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개 채널을 동시 처리 가능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algn="l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Contribution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SR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을 위한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fully convolutional neural network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기존에 사용됐던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sparse-coding-based-SR methods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와의 관계 정립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SR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에서 딥러닝의 유용함 증명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algn="l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 </a:t>
            </a:r>
          </a:p>
          <a:p>
            <a:pPr algn="l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8047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76EFF0B-C0BE-910A-0AF2-9AA505A3E230}"/>
              </a:ext>
            </a:extLst>
          </p:cNvPr>
          <p:cNvSpPr txBox="1"/>
          <p:nvPr/>
        </p:nvSpPr>
        <p:spPr>
          <a:xfrm>
            <a:off x="1070319" y="1287630"/>
            <a:ext cx="10148139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구조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20 layers(3x3 size), 41 receptive field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64 filters of the size 3x3x64(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마지막 레이어는 단일필터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모든 레이어에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zero padding 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이미지 사이즈 유지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Loss function: MSE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네크워크가 깊으면 기울기 소실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/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발산 문제 발생 ↑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해결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: </a:t>
            </a:r>
            <a:r>
              <a:rPr lang="en-US" altLang="ko-KR" sz="2000" b="0" i="0" u="none" strike="noStrike" baseline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residual-learning CNN</a:t>
            </a:r>
            <a:endParaRPr lang="en-US" altLang="ko-KR" sz="14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잔여 이미지의 대부분의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value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0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이거나 매우 작음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SRCNN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의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learning rate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가 너무 작아 깊은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CNN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에서 수렴이 일찍 끝남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.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그러나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learning rate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를 키우면 기울기 소실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/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발산 발생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: clipping gradients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gradient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의 최대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/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최소 범위를 정하고 이를 벗어나지 못하게 한다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b="1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===&gt; </a:t>
            </a:r>
            <a:r>
              <a:rPr lang="ko-KR" altLang="en-US" sz="2000" b="1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수렴 속도와 정확도를 높여주어 효율성 ↑</a:t>
            </a:r>
            <a:endParaRPr lang="en-US" altLang="ko-KR" sz="2000" b="1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BDCBFD-16D4-C4AF-1DC6-6BC5525EB83F}"/>
              </a:ext>
            </a:extLst>
          </p:cNvPr>
          <p:cNvSpPr txBox="1"/>
          <p:nvPr/>
        </p:nvSpPr>
        <p:spPr>
          <a:xfrm>
            <a:off x="890335" y="281262"/>
            <a:ext cx="5773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Accurate Image Super-Resolution Using Very Deep 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32C6552-5C7C-C726-EB85-A83892054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3688" y="1533424"/>
            <a:ext cx="3542338" cy="1003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9507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FB49C16-9964-3395-8905-986CF859F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92" y="3903344"/>
            <a:ext cx="8908807" cy="2954656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CCE6E535-CE18-D735-AE6D-E53D77B33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5801" y="989148"/>
            <a:ext cx="6872233" cy="30603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7CFEE74-177D-BDE1-05CB-7C6C7C119526}"/>
              </a:ext>
            </a:extLst>
          </p:cNvPr>
          <p:cNvSpPr txBox="1"/>
          <p:nvPr/>
        </p:nvSpPr>
        <p:spPr>
          <a:xfrm>
            <a:off x="890335" y="281262"/>
            <a:ext cx="5773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Accurate Image Super-Resolution Using Very Deep 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" name="잉크 20">
                <a:extLst>
                  <a:ext uri="{FF2B5EF4-FFF2-40B4-BE49-F238E27FC236}">
                    <a16:creationId xmlns:a16="http://schemas.microsoft.com/office/drawing/2014/main" id="{F5660145-3256-EC39-9B4D-148BE581703F}"/>
                  </a:ext>
                </a:extLst>
              </p14:cNvPr>
              <p14:cNvContentPartPr/>
              <p14:nvPr/>
            </p14:nvContentPartPr>
            <p14:xfrm>
              <a:off x="2133520" y="6553360"/>
              <a:ext cx="441360" cy="20520"/>
            </p14:xfrm>
          </p:contentPart>
        </mc:Choice>
        <mc:Fallback xmlns="">
          <p:pic>
            <p:nvPicPr>
              <p:cNvPr id="21" name="잉크 20">
                <a:extLst>
                  <a:ext uri="{FF2B5EF4-FFF2-40B4-BE49-F238E27FC236}">
                    <a16:creationId xmlns:a16="http://schemas.microsoft.com/office/drawing/2014/main" id="{F5660145-3256-EC39-9B4D-148BE581703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24520" y="6544360"/>
                <a:ext cx="459000" cy="3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89409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7CFEE74-177D-BDE1-05CB-7C6C7C119526}"/>
              </a:ext>
            </a:extLst>
          </p:cNvPr>
          <p:cNvSpPr txBox="1"/>
          <p:nvPr/>
        </p:nvSpPr>
        <p:spPr>
          <a:xfrm>
            <a:off x="890335" y="281262"/>
            <a:ext cx="5773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Accurate Image Super-Resolution Using Very Deep 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F38C65-D0EC-6405-5103-4F7059738589}"/>
              </a:ext>
            </a:extLst>
          </p:cNvPr>
          <p:cNvSpPr txBox="1"/>
          <p:nvPr/>
        </p:nvSpPr>
        <p:spPr>
          <a:xfrm>
            <a:off x="1070319" y="1287630"/>
            <a:ext cx="1014813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구조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7472" indent="-347472" algn="l" rtl="0" eaLnBrk="1" latinLnBrk="1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Multi-scale: </a:t>
            </a:r>
            <a:r>
              <a:rPr lang="ko-KR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다양한 </a:t>
            </a:r>
            <a:r>
              <a:rPr lang="en-US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scale factor</a:t>
            </a:r>
            <a:r>
              <a:rPr lang="ko-KR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의 이미지를 섞어서 학습시킴으로써 해결</a:t>
            </a:r>
            <a:endParaRPr lang="en-US" altLang="ko-KR" sz="2000" kern="1200">
              <a:solidFill>
                <a:srgbClr val="000000"/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7472" indent="-347472" algn="l" rtl="0" eaLnBrk="1" latinLnBrk="1" hangingPunct="1">
              <a:spcBef>
                <a:spcPts val="0"/>
              </a:spcBef>
              <a:spcAft>
                <a:spcPts val="0"/>
              </a:spcAft>
              <a:buClrTx/>
              <a:buSzPts val="2000"/>
              <a:buFont typeface="Wingdings" panose="05000000000000000000" pitchFamily="2" charset="2"/>
              <a:buChar char="§"/>
            </a:pPr>
            <a:r>
              <a:rPr lang="en-US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Receptive</a:t>
            </a:r>
            <a:r>
              <a:rPr lang="ko-KR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field:</a:t>
            </a:r>
            <a:r>
              <a:rPr lang="ko-KR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3x3</a:t>
            </a:r>
            <a:r>
              <a:rPr lang="ko-KR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시작해서 매 레이어마다 </a:t>
            </a:r>
            <a:r>
              <a:rPr lang="en-US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ko-KR" sz="2000" kern="120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배씩 확대</a:t>
            </a:r>
            <a:endParaRPr lang="ko-KR" altLang="ko-KR" sz="200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4672" lvl="1" indent="-347472"/>
            <a:r>
              <a:rPr lang="ko-KR" altLang="en-US" sz="200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작은 필터들을 많이 사용하여 수용영역을 넓힘</a:t>
            </a:r>
            <a:r>
              <a:rPr lang="en-US" altLang="ko-KR" sz="200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 </a:t>
            </a:r>
            <a:r>
              <a:rPr lang="ko-KR" altLang="en-US" sz="200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더 넓은 </a:t>
            </a:r>
            <a:r>
              <a:rPr lang="en-US" altLang="ko-KR" sz="200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context</a:t>
            </a:r>
            <a:r>
              <a:rPr lang="ko-KR" altLang="en-US" sz="200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를 사용할 수 있다</a:t>
            </a:r>
            <a:r>
              <a:rPr lang="en-US" altLang="ko-KR" sz="200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!</a:t>
            </a:r>
            <a:endParaRPr lang="ko-KR" altLang="ko-KR" sz="200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59BC7C2-2AF6-6940-82D8-93074FB9A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713" y="2753046"/>
            <a:ext cx="7326358" cy="117478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AA8ABDC-B354-EBD7-5A92-E0C2D8846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522" y="4082952"/>
            <a:ext cx="7326358" cy="262058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61EA48C-4E6C-0940-212C-54E0E7D79405}"/>
              </a:ext>
            </a:extLst>
          </p:cNvPr>
          <p:cNvSpPr txBox="1"/>
          <p:nvPr/>
        </p:nvSpPr>
        <p:spPr>
          <a:xfrm>
            <a:off x="5478818" y="4485776"/>
            <a:ext cx="916757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6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VDSR</a:t>
            </a:r>
            <a:r>
              <a:rPr lang="ko-KR" altLang="ko-KR" sz="1800" kern="1200">
                <a:solidFill>
                  <a:srgbClr val="0070C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>
              <a:solidFill>
                <a:srgbClr val="0070C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3B577B-442B-32D2-2A56-021D7C4CFF3D}"/>
              </a:ext>
            </a:extLst>
          </p:cNvPr>
          <p:cNvSpPr txBox="1"/>
          <p:nvPr/>
        </p:nvSpPr>
        <p:spPr>
          <a:xfrm>
            <a:off x="5539499" y="6031740"/>
            <a:ext cx="916757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6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SRCNN</a:t>
            </a:r>
            <a:r>
              <a:rPr lang="ko-KR" altLang="ko-KR" sz="1800" kern="1200">
                <a:solidFill>
                  <a:srgbClr val="0070C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5181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B9A40ADC-874F-C82C-F6FD-F21AC0626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252" y="0"/>
            <a:ext cx="8659640" cy="330593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5A18B43-2289-EEB5-27FC-51607995F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1494" y="3229736"/>
            <a:ext cx="8159254" cy="362826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잉크 18">
                <a:extLst>
                  <a:ext uri="{FF2B5EF4-FFF2-40B4-BE49-F238E27FC236}">
                    <a16:creationId xmlns:a16="http://schemas.microsoft.com/office/drawing/2014/main" id="{2983E560-72C7-A60C-C1DC-9C751F6FE342}"/>
                  </a:ext>
                </a:extLst>
              </p14:cNvPr>
              <p14:cNvContentPartPr/>
              <p14:nvPr/>
            </p14:nvContentPartPr>
            <p14:xfrm>
              <a:off x="8983240" y="6359320"/>
              <a:ext cx="853560" cy="307800"/>
            </p14:xfrm>
          </p:contentPart>
        </mc:Choice>
        <mc:Fallback xmlns="">
          <p:pic>
            <p:nvPicPr>
              <p:cNvPr id="19" name="잉크 18">
                <a:extLst>
                  <a:ext uri="{FF2B5EF4-FFF2-40B4-BE49-F238E27FC236}">
                    <a16:creationId xmlns:a16="http://schemas.microsoft.com/office/drawing/2014/main" id="{2983E560-72C7-A60C-C1DC-9C751F6FE34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74600" y="6350320"/>
                <a:ext cx="871200" cy="32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4199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F23280CB-FD91-4616-29F1-F6C55BFC5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1961" y="3937657"/>
            <a:ext cx="7405216" cy="2561394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6E7148-5ADB-B7DC-0C77-0A61030E2F29}"/>
              </a:ext>
            </a:extLst>
          </p:cNvPr>
          <p:cNvSpPr txBox="1"/>
          <p:nvPr/>
        </p:nvSpPr>
        <p:spPr>
          <a:xfrm>
            <a:off x="890335" y="281262"/>
            <a:ext cx="6263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Quantification Image Super-Resolution Using Deep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9D3213-7356-AE03-A334-045E66C3B357}"/>
              </a:ext>
            </a:extLst>
          </p:cNvPr>
          <p:cNvSpPr txBox="1"/>
          <p:nvPr/>
        </p:nvSpPr>
        <p:spPr>
          <a:xfrm>
            <a:off x="1070320" y="1287630"/>
            <a:ext cx="972057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구조</a:t>
            </a:r>
            <a:endParaRPr lang="en-US" altLang="ko-KR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20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bicubic interpolation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을 통해 필요한 사이즈로 업스케일링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전처리된 저화질 이미지 </a:t>
            </a:r>
            <a:r>
              <a:rPr lang="en-US" altLang="ko-KR" sz="20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Y</a:t>
            </a:r>
            <a:r>
              <a:rPr lang="ko-KR" altLang="en-US" sz="20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b="1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F(Y)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로 복원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목표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20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F(Y)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원본 이미지 </a:t>
            </a:r>
            <a:r>
              <a:rPr lang="en-US" altLang="ko-KR" sz="20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와 가깝게 만드는 함수 </a:t>
            </a:r>
            <a:r>
              <a:rPr lang="en-US" altLang="ko-KR" sz="20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F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찾는다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</a:p>
          <a:p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함수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F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세가지 동작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i="0" u="none" strike="noStrike" baseline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Patch extraction and representation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i="0" u="none" strike="noStrike" baseline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Non-linear mapping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000" i="0" u="none" strike="noStrike" baseline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Reconstruction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9070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6E7148-5ADB-B7DC-0C77-0A61030E2F29}"/>
              </a:ext>
            </a:extLst>
          </p:cNvPr>
          <p:cNvSpPr txBox="1"/>
          <p:nvPr/>
        </p:nvSpPr>
        <p:spPr>
          <a:xfrm>
            <a:off x="890335" y="281262"/>
            <a:ext cx="6263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Quantification Image Super-Resolution Using Deep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9D3213-7356-AE03-A334-045E66C3B357}"/>
              </a:ext>
            </a:extLst>
          </p:cNvPr>
          <p:cNvSpPr txBox="1"/>
          <p:nvPr/>
        </p:nvSpPr>
        <p:spPr>
          <a:xfrm>
            <a:off x="1070320" y="1287630"/>
            <a:ext cx="995111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altLang="ko-KR" sz="2000" b="1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Patch extraction and representation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저화질 이미지에서 패치 추출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각 패치를 </a:t>
            </a:r>
            <a:r>
              <a:rPr lang="en-US" altLang="ko-KR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feature maps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로 이루어진 고차원 벡터로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!</a:t>
            </a: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W</a:t>
            </a:r>
            <a:r>
              <a:rPr lang="en-US" altLang="ko-KR" sz="14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1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=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필터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= </a:t>
            </a:r>
            <a:r>
              <a:rPr lang="en-US" altLang="ko-KR" sz="20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c * f</a:t>
            </a:r>
            <a:r>
              <a:rPr lang="en-US" altLang="ko-KR" sz="14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1</a:t>
            </a:r>
            <a:r>
              <a:rPr lang="en-US" altLang="ko-KR" sz="20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* f</a:t>
            </a:r>
            <a:r>
              <a:rPr lang="en-US" altLang="ko-KR" sz="14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1</a:t>
            </a:r>
            <a:r>
              <a:rPr lang="en-US" altLang="ko-KR" sz="20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* n</a:t>
            </a:r>
            <a:r>
              <a:rPr lang="en-US" altLang="ko-KR" sz="14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1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   B</a:t>
            </a:r>
            <a:r>
              <a:rPr lang="en-US" altLang="ko-KR" sz="14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1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=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편향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	</a:t>
            </a:r>
            <a:r>
              <a:rPr lang="en-US" altLang="ko-KR" sz="12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(</a:t>
            </a:r>
            <a:r>
              <a:rPr lang="ko-KR" altLang="en-US" sz="12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깊이 </a:t>
            </a:r>
            <a:r>
              <a:rPr lang="en-US" altLang="ko-KR" sz="12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* </a:t>
            </a:r>
            <a:r>
              <a:rPr lang="ko-KR" altLang="en-US" sz="12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필터크기 </a:t>
            </a:r>
            <a:r>
              <a:rPr lang="en-US" altLang="ko-KR" sz="12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* </a:t>
            </a:r>
            <a:r>
              <a:rPr lang="ko-KR" altLang="en-US" sz="12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필터크기 </a:t>
            </a:r>
            <a:r>
              <a:rPr lang="en-US" altLang="ko-KR" sz="12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* </a:t>
            </a:r>
            <a:r>
              <a:rPr lang="ko-KR" altLang="en-US" sz="12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필터개수</a:t>
            </a:r>
            <a:r>
              <a:rPr lang="en-US" altLang="ko-KR" sz="12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)</a:t>
            </a: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ReLU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함수 사용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ko-KR" sz="2000" b="1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Non-linear mapping</a:t>
            </a:r>
          </a:p>
          <a:p>
            <a:pPr lvl="1"/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각각의 고차원 벡터를 다른 고차원 벡터로 매핑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이미지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복원</a:t>
            </a:r>
            <a:r>
              <a:rPr lang="ko-KR" altLang="en-US" sz="200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사용될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고해상도 패치가 된다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W</a:t>
            </a:r>
            <a:r>
              <a:rPr lang="en-US" altLang="ko-KR" sz="14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2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=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필터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= </a:t>
            </a:r>
            <a:r>
              <a:rPr lang="en-US" altLang="ko-KR" sz="20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n</a:t>
            </a:r>
            <a:r>
              <a:rPr lang="en-US" altLang="ko-KR" sz="14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1</a:t>
            </a:r>
            <a:r>
              <a:rPr lang="en-US" altLang="ko-KR" sz="20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* f</a:t>
            </a:r>
            <a:r>
              <a:rPr lang="en-US" altLang="ko-KR" sz="14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2</a:t>
            </a:r>
            <a:r>
              <a:rPr lang="en-US" altLang="ko-KR" sz="20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* f</a:t>
            </a:r>
            <a:r>
              <a:rPr lang="en-US" altLang="ko-KR" sz="14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2 * </a:t>
            </a:r>
            <a:r>
              <a:rPr lang="en-US" altLang="ko-KR" sz="20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n</a:t>
            </a:r>
            <a:r>
              <a:rPr lang="en-US" altLang="ko-KR" sz="14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2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   B</a:t>
            </a:r>
            <a:r>
              <a:rPr lang="en-US" altLang="ko-KR" sz="14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2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=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편향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ReLU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함수 사용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/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8A9D844-B70A-78E8-C676-B800D2365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531" y="2034559"/>
            <a:ext cx="3343265" cy="37147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54E1AF0-1050-4CBF-46C7-D10B31FA8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368" y="4724342"/>
            <a:ext cx="3627589" cy="3856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F1C0C97-13D2-765F-019F-DF5E614FE8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9990" y="2013280"/>
            <a:ext cx="4395458" cy="118924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A3D37D9-52B1-1E52-92EF-64D325D0B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8421" y="4351841"/>
            <a:ext cx="4533016" cy="256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39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6E7148-5ADB-B7DC-0C77-0A61030E2F29}"/>
              </a:ext>
            </a:extLst>
          </p:cNvPr>
          <p:cNvSpPr txBox="1"/>
          <p:nvPr/>
        </p:nvSpPr>
        <p:spPr>
          <a:xfrm>
            <a:off x="890335" y="281262"/>
            <a:ext cx="6263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Quantification Image Super-Resolution Using Deep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9D3213-7356-AE03-A334-045E66C3B357}"/>
              </a:ext>
            </a:extLst>
          </p:cNvPr>
          <p:cNvSpPr txBox="1"/>
          <p:nvPr/>
        </p:nvSpPr>
        <p:spPr>
          <a:xfrm>
            <a:off x="1070321" y="1287630"/>
            <a:ext cx="871570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0" kern="1200" baseline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3.   Reconstruction</a:t>
            </a:r>
            <a:endParaRPr lang="en-US" altLang="ko-KR" sz="2000" b="1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/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W</a:t>
            </a:r>
            <a:r>
              <a:rPr lang="en-US" altLang="ko-KR" sz="14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3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=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필터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= </a:t>
            </a:r>
            <a:r>
              <a:rPr lang="en-US" altLang="ko-KR" sz="20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n</a:t>
            </a:r>
            <a:r>
              <a:rPr lang="en-US" altLang="ko-KR" sz="14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2</a:t>
            </a:r>
            <a:r>
              <a:rPr lang="en-US" altLang="ko-KR" sz="20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* f</a:t>
            </a:r>
            <a:r>
              <a:rPr lang="en-US" altLang="ko-KR" sz="14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3</a:t>
            </a:r>
            <a:r>
              <a:rPr lang="en-US" altLang="ko-KR" sz="20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* f</a:t>
            </a:r>
            <a:r>
              <a:rPr lang="en-US" altLang="ko-KR" sz="14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3 * </a:t>
            </a:r>
            <a:r>
              <a:rPr lang="en-US" altLang="ko-KR" sz="200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1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ko-KR" altLang="en-US" sz="200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방식에서 고해상도 패치들을 평균내어 이미지를 만들었던 것에 착안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W</a:t>
            </a:r>
            <a:r>
              <a:rPr lang="en-US" altLang="ko-KR" sz="14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3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이 패치를 </a:t>
            </a:r>
            <a:r>
              <a:rPr lang="ko-KR" altLang="en-US" sz="20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평균화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하는 역할을 함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2"/>
            <a:r>
              <a:rPr lang="en-US" altLang="ko-KR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=feature maps</a:t>
            </a:r>
            <a:r>
              <a:rPr lang="ko-KR" altLang="en-US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를 하나의 이미지로 합친다</a:t>
            </a:r>
            <a:endParaRPr lang="en-US" altLang="ko-KR">
              <a:solidFill>
                <a:srgbClr val="FF0000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r>
              <a:rPr lang="ko-KR" altLang="en-US" sz="200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선형 필터</a:t>
            </a:r>
            <a:r>
              <a:rPr lang="en-US" altLang="ko-KR" sz="200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(ReLU X)</a:t>
            </a: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 i="1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전통적인</a:t>
            </a:r>
            <a:r>
              <a:rPr lang="ko-KR" altLang="en-US" sz="2000" i="1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방식</a:t>
            </a:r>
            <a:r>
              <a:rPr lang="en-US" altLang="ko-KR" sz="2000" i="1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(</a:t>
            </a:r>
            <a:r>
              <a:rPr lang="en-US" altLang="ko-KR" sz="2000" i="1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sparse-coding-based-SR</a:t>
            </a:r>
            <a:r>
              <a:rPr lang="en-US" altLang="ko-KR" sz="2000" i="1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)</a:t>
            </a:r>
            <a:r>
              <a:rPr lang="ko-KR" altLang="en-US" sz="2000" i="1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과 비교하면</a:t>
            </a:r>
            <a:r>
              <a:rPr lang="en-US" altLang="ko-KR" sz="2000" i="1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…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ko-KR" altLang="en-US" sz="2000" i="0" u="none" strike="noStrike" baseline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순전파</a:t>
            </a:r>
            <a:r>
              <a:rPr lang="ko-KR" altLang="en-US" sz="200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방식이므로 효율적인 연산 가능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2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(sparse-coding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은 반복적인 알고리즘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)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모든 동작이 포함된 하나의 매핑을 최적화하는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end-to-end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방식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6D3C905-246F-A88C-31AD-B0C7EC283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719" y="1697034"/>
            <a:ext cx="3119410" cy="35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641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6E7148-5ADB-B7DC-0C77-0A61030E2F29}"/>
              </a:ext>
            </a:extLst>
          </p:cNvPr>
          <p:cNvSpPr txBox="1"/>
          <p:nvPr/>
        </p:nvSpPr>
        <p:spPr>
          <a:xfrm>
            <a:off x="890335" y="281262"/>
            <a:ext cx="6263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Quantification Image Super-Resolution Using Deep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E54557-163A-DEE8-18C6-37EFF3ED431D}"/>
              </a:ext>
            </a:extLst>
          </p:cNvPr>
          <p:cNvSpPr txBox="1"/>
          <p:nvPr/>
        </p:nvSpPr>
        <p:spPr>
          <a:xfrm>
            <a:off x="1070320" y="1287630"/>
            <a:ext cx="9720572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학습</a:t>
            </a:r>
            <a:endParaRPr lang="en-US" altLang="ko-KR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손실함수</a:t>
            </a:r>
            <a:r>
              <a:rPr lang="en-US" altLang="ko-KR" sz="200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2000" i="0" u="none" strike="noStrike" baseline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MSE(</a:t>
            </a:r>
            <a:r>
              <a:rPr lang="en-US" altLang="ko-KR" sz="2000" i="0">
                <a:solidFill>
                  <a:srgbClr val="FF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Mean Squared Error, </a:t>
            </a:r>
            <a:r>
              <a:rPr lang="ko-KR" altLang="en-US" sz="2000" i="0">
                <a:solidFill>
                  <a:srgbClr val="FF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평균제곱오차</a:t>
            </a:r>
            <a:r>
              <a:rPr lang="en-US" altLang="ko-KR" sz="2000" i="0" u="none" strike="noStrike" baseline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lvl="1"/>
            <a:r>
              <a:rPr lang="ko-KR" altLang="en-US" sz="200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원본 이미지과 복원된 이미지의 차이를 제곱해 평균화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ko-KR" altLang="en-US" sz="200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확률적 경사하강법</a:t>
            </a:r>
            <a:r>
              <a:rPr lang="en-US" altLang="ko-KR" sz="200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(SGD)</a:t>
            </a:r>
            <a:r>
              <a:rPr lang="ko-KR" altLang="en-US" sz="200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 최소화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en-US" altLang="ko-KR" sz="20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Learning rate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: 10</a:t>
            </a:r>
            <a:r>
              <a:rPr lang="en-US" altLang="ko-KR" sz="2000" baseline="30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-4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(1, 2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번째 레이어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) 10</a:t>
            </a:r>
            <a:r>
              <a:rPr lang="en-US" altLang="ko-KR" sz="2000" baseline="30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-5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(3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번째 레이어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)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측정기준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2000" b="1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PSNR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, SSIM, MSSIM…</a:t>
            </a:r>
          </a:p>
          <a:p>
            <a:pPr lvl="1"/>
            <a:r>
              <a:rPr lang="en-US" altLang="ko-KR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PSNR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: MSE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화질에 대한 손실정보 평가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SSIM: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시각적 화질 차이를 평가하기 위한 방법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값이 높을수록 좋다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!</a:t>
            </a: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학습 데이터셋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: ImageNet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 데이터셋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</a:p>
          <a:p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26C4C22-E2D1-CCD2-AC2B-3ED776C6E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041" y="1189395"/>
            <a:ext cx="3486386" cy="81552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06D95E3-1A8F-E17B-9F83-924965537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4530" y="2159608"/>
            <a:ext cx="4592794" cy="40849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422D9A2-BE2E-03CF-02F2-CAB3178BC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259" y="3429000"/>
            <a:ext cx="3124200" cy="93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magenet LSVRC2012 Dataset 다운받기">
            <a:extLst>
              <a:ext uri="{FF2B5EF4-FFF2-40B4-BE49-F238E27FC236}">
                <a16:creationId xmlns:a16="http://schemas.microsoft.com/office/drawing/2014/main" id="{ABED3F13-D942-8E4D-EB64-76F93C38A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841" y="4816188"/>
            <a:ext cx="3788518" cy="170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4807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6E7148-5ADB-B7DC-0C77-0A61030E2F29}"/>
              </a:ext>
            </a:extLst>
          </p:cNvPr>
          <p:cNvSpPr txBox="1"/>
          <p:nvPr/>
        </p:nvSpPr>
        <p:spPr>
          <a:xfrm>
            <a:off x="890335" y="281262"/>
            <a:ext cx="6263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Quantification Image Super-Resolution Using Deep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E54557-163A-DEE8-18C6-37EFF3ED431D}"/>
              </a:ext>
            </a:extLst>
          </p:cNvPr>
          <p:cNvSpPr txBox="1"/>
          <p:nvPr/>
        </p:nvSpPr>
        <p:spPr>
          <a:xfrm>
            <a:off x="1026522" y="1287629"/>
            <a:ext cx="9720572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실험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실험은 두가지 방향으로 진행되는데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우선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…</a:t>
            </a:r>
          </a:p>
          <a:p>
            <a:pPr lvl="1"/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이미지를 </a:t>
            </a:r>
            <a:r>
              <a:rPr lang="en-US" altLang="ko-KR" sz="20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YCbCr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색공간으로 변환시켜 </a:t>
            </a:r>
            <a:r>
              <a:rPr lang="en-US" altLang="ko-KR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Y(</a:t>
            </a:r>
            <a:r>
              <a:rPr lang="en-US" altLang="ko-KR" sz="2000" b="0" i="0" u="none" strike="noStrike" baseline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luminance</a:t>
            </a:r>
            <a:r>
              <a:rPr lang="en-US" altLang="ko-KR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값에만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SR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적용해 본다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1257300" lvl="2" indent="-342900">
              <a:buFont typeface="Wingdings" panose="05000000000000000000" pitchFamily="2" charset="2"/>
              <a:buChar char="à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Y only</a:t>
            </a:r>
          </a:p>
          <a:p>
            <a:pPr marL="1257300" lvl="2" indent="-342900">
              <a:buFont typeface="Wingdings" panose="05000000000000000000" pitchFamily="2" charset="2"/>
              <a:buChar char="à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Basic setting</a:t>
            </a:r>
            <a:r>
              <a:rPr lang="en-US" altLang="ko-KR" sz="20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필터 사이즈</a:t>
            </a:r>
            <a:r>
              <a:rPr lang="en-US" altLang="ko-KR" sz="20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=(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9, </a:t>
            </a:r>
            <a:r>
              <a:rPr lang="pt-BR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1, 5), </a:t>
            </a:r>
            <a:r>
              <a:rPr lang="pt-BR" altLang="ko-KR" sz="2000" b="1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n</a:t>
            </a:r>
            <a:r>
              <a:rPr lang="pt-BR" altLang="ko-KR" sz="2000" b="1" i="0" u="none" strike="noStrike" baseline="-2500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pt-BR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64, and </a:t>
            </a:r>
            <a:r>
              <a:rPr lang="pt-BR" altLang="ko-KR" sz="2000" b="1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n</a:t>
            </a:r>
            <a:r>
              <a:rPr lang="pt-BR" altLang="ko-KR" sz="2000" b="1" i="0" u="none" strike="noStrike" baseline="-2500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pt-BR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32</a:t>
            </a: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Upscaling factor = 3, 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number of backpropagations = 8x10</a:t>
            </a:r>
            <a:r>
              <a:rPr lang="en-US" altLang="ko-KR" sz="2000" baseline="30000"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lvl="2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필터 크기가 클수록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개수가 많을수록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성능은 높아지지만 속도가 떨어짐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ko-KR" altLang="en-US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균형</a:t>
            </a:r>
            <a:r>
              <a:rPr lang="en-US" altLang="ko-KR" sz="200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(trade-off)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가 중요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!</a:t>
            </a:r>
          </a:p>
          <a:p>
            <a:pPr marL="800100" lvl="1" indent="-342900">
              <a:buFont typeface="Wingdings" panose="05000000000000000000" pitchFamily="2" charset="2"/>
              <a:buChar char="à"/>
            </a:pP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테스트셋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: </a:t>
            </a:r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The Set5(5 images), Set14(14 images)</a:t>
            </a:r>
          </a:p>
          <a:p>
            <a:pPr lvl="1"/>
            <a:r>
              <a:rPr lang="en-US" altLang="ko-KR" sz="2000" b="0" i="0" u="none" strike="noStrike" baseline="0">
                <a:latin typeface="나눔스퀘어" panose="020B0600000101010101" pitchFamily="50" charset="-127"/>
                <a:ea typeface="나눔스퀘어" panose="020B0600000101010101" pitchFamily="50" charset="-127"/>
              </a:rPr>
              <a:t>and BSD200 [32] (200 images)</a:t>
            </a:r>
          </a:p>
          <a:p>
            <a:pPr algn="l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050" name="Picture 2" descr="Five pictures from the Set5 image dataset. | Download Scientific Diagram">
            <a:extLst>
              <a:ext uri="{FF2B5EF4-FFF2-40B4-BE49-F238E27FC236}">
                <a16:creationId xmlns:a16="http://schemas.microsoft.com/office/drawing/2014/main" id="{C1A5C2C4-34A6-A34B-602F-884145CE43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537"/>
          <a:stretch/>
        </p:blipFill>
        <p:spPr bwMode="auto">
          <a:xfrm>
            <a:off x="5886808" y="5375802"/>
            <a:ext cx="4482016" cy="879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74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6E7148-5ADB-B7DC-0C77-0A61030E2F29}"/>
              </a:ext>
            </a:extLst>
          </p:cNvPr>
          <p:cNvSpPr txBox="1"/>
          <p:nvPr/>
        </p:nvSpPr>
        <p:spPr>
          <a:xfrm>
            <a:off x="890335" y="281262"/>
            <a:ext cx="6263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Quantification Image Super-Resolution Using Deep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잉크 1">
                <a:extLst>
                  <a:ext uri="{FF2B5EF4-FFF2-40B4-BE49-F238E27FC236}">
                    <a16:creationId xmlns:a16="http://schemas.microsoft.com/office/drawing/2014/main" id="{74AFB5C0-6852-169A-7431-CDFA2051BBD2}"/>
                  </a:ext>
                </a:extLst>
              </p14:cNvPr>
              <p14:cNvContentPartPr/>
              <p14:nvPr/>
            </p14:nvContentPartPr>
            <p14:xfrm>
              <a:off x="5778283" y="3375613"/>
              <a:ext cx="360" cy="360"/>
            </p14:xfrm>
          </p:contentPart>
        </mc:Choice>
        <mc:Fallback xmlns="">
          <p:pic>
            <p:nvPicPr>
              <p:cNvPr id="2" name="잉크 1">
                <a:extLst>
                  <a:ext uri="{FF2B5EF4-FFF2-40B4-BE49-F238E27FC236}">
                    <a16:creationId xmlns:a16="http://schemas.microsoft.com/office/drawing/2014/main" id="{74AFB5C0-6852-169A-7431-CDFA2051BBD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69283" y="336661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3EC2E73F-9A5D-991D-B46A-DD2717B2AEFA}"/>
                  </a:ext>
                </a:extLst>
              </p14:cNvPr>
              <p14:cNvContentPartPr/>
              <p14:nvPr/>
            </p14:nvContentPartPr>
            <p14:xfrm>
              <a:off x="6108763" y="4163293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3EC2E73F-9A5D-991D-B46A-DD2717B2AEF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9763" y="4154293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그림 12">
            <a:extLst>
              <a:ext uri="{FF2B5EF4-FFF2-40B4-BE49-F238E27FC236}">
                <a16:creationId xmlns:a16="http://schemas.microsoft.com/office/drawing/2014/main" id="{302DEE6C-8D85-33ED-A209-D64AAE4AAE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347" y="1757030"/>
            <a:ext cx="6439458" cy="347502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2B636B5-76F6-414C-A951-12431B7633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9184" y="1061099"/>
            <a:ext cx="4850546" cy="2367901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576595C6-CF76-5E74-F2D1-F93159DD04FC}"/>
              </a:ext>
            </a:extLst>
          </p:cNvPr>
          <p:cNvGrpSpPr/>
          <p:nvPr/>
        </p:nvGrpSpPr>
        <p:grpSpPr>
          <a:xfrm>
            <a:off x="9183900" y="1339279"/>
            <a:ext cx="2180673" cy="233992"/>
            <a:chOff x="9357763" y="1109053"/>
            <a:chExt cx="2090160" cy="2242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20" name="잉크 19">
                  <a:extLst>
                    <a:ext uri="{FF2B5EF4-FFF2-40B4-BE49-F238E27FC236}">
                      <a16:creationId xmlns:a16="http://schemas.microsoft.com/office/drawing/2014/main" id="{5B04C574-3234-77ED-9FA8-DD38AE86C32B}"/>
                    </a:ext>
                  </a:extLst>
                </p14:cNvPr>
                <p14:cNvContentPartPr/>
                <p14:nvPr/>
              </p14:nvContentPartPr>
              <p14:xfrm>
                <a:off x="10807483" y="1322533"/>
                <a:ext cx="640440" cy="10800"/>
              </p14:xfrm>
            </p:contentPart>
          </mc:Choice>
          <mc:Fallback xmlns="">
            <p:pic>
              <p:nvPicPr>
                <p:cNvPr id="20" name="잉크 19">
                  <a:extLst>
                    <a:ext uri="{FF2B5EF4-FFF2-40B4-BE49-F238E27FC236}">
                      <a16:creationId xmlns:a16="http://schemas.microsoft.com/office/drawing/2014/main" id="{5B04C574-3234-77ED-9FA8-DD38AE86C32B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0798856" y="1314433"/>
                  <a:ext cx="657348" cy="273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2" name="잉크 21">
                  <a:extLst>
                    <a:ext uri="{FF2B5EF4-FFF2-40B4-BE49-F238E27FC236}">
                      <a16:creationId xmlns:a16="http://schemas.microsoft.com/office/drawing/2014/main" id="{95D03793-E635-0935-88A6-836308B15F3E}"/>
                    </a:ext>
                  </a:extLst>
                </p14:cNvPr>
                <p14:cNvContentPartPr/>
                <p14:nvPr/>
              </p14:nvContentPartPr>
              <p14:xfrm>
                <a:off x="10233283" y="1177093"/>
                <a:ext cx="630000" cy="19800"/>
              </p14:xfrm>
            </p:contentPart>
          </mc:Choice>
          <mc:Fallback xmlns="">
            <p:pic>
              <p:nvPicPr>
                <p:cNvPr id="22" name="잉크 21">
                  <a:extLst>
                    <a:ext uri="{FF2B5EF4-FFF2-40B4-BE49-F238E27FC236}">
                      <a16:creationId xmlns:a16="http://schemas.microsoft.com/office/drawing/2014/main" id="{95D03793-E635-0935-88A6-836308B15F3E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0225003" y="1168559"/>
                  <a:ext cx="646906" cy="365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4" name="잉크 23">
                  <a:extLst>
                    <a:ext uri="{FF2B5EF4-FFF2-40B4-BE49-F238E27FC236}">
                      <a16:creationId xmlns:a16="http://schemas.microsoft.com/office/drawing/2014/main" id="{2301A033-0EA2-ABEF-F42D-A0BE829FF752}"/>
                    </a:ext>
                  </a:extLst>
                </p14:cNvPr>
                <p14:cNvContentPartPr/>
                <p14:nvPr/>
              </p14:nvContentPartPr>
              <p14:xfrm>
                <a:off x="9357763" y="1109053"/>
                <a:ext cx="690120" cy="29880"/>
              </p14:xfrm>
            </p:contentPart>
          </mc:Choice>
          <mc:Fallback xmlns="">
            <p:pic>
              <p:nvPicPr>
                <p:cNvPr id="24" name="잉크 23">
                  <a:extLst>
                    <a:ext uri="{FF2B5EF4-FFF2-40B4-BE49-F238E27FC236}">
                      <a16:creationId xmlns:a16="http://schemas.microsoft.com/office/drawing/2014/main" id="{2301A033-0EA2-ABEF-F42D-A0BE829FF752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9349482" y="1100367"/>
                  <a:ext cx="707028" cy="46905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27" name="그림 26">
            <a:extLst>
              <a:ext uri="{FF2B5EF4-FFF2-40B4-BE49-F238E27FC236}">
                <a16:creationId xmlns:a16="http://schemas.microsoft.com/office/drawing/2014/main" id="{B9832EA7-C6EC-16A7-F095-CA1B3651D5B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49805" y="3560081"/>
            <a:ext cx="4763787" cy="23453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8" name="잉크 27">
                <a:extLst>
                  <a:ext uri="{FF2B5EF4-FFF2-40B4-BE49-F238E27FC236}">
                    <a16:creationId xmlns:a16="http://schemas.microsoft.com/office/drawing/2014/main" id="{EC8A5EE1-82DC-B6ED-70DB-494331953A3D}"/>
                  </a:ext>
                </a:extLst>
              </p14:cNvPr>
              <p14:cNvContentPartPr/>
              <p14:nvPr/>
            </p14:nvContentPartPr>
            <p14:xfrm>
              <a:off x="10793392" y="3587241"/>
              <a:ext cx="412920" cy="296640"/>
            </p14:xfrm>
          </p:contentPart>
        </mc:Choice>
        <mc:Fallback xmlns="">
          <p:pic>
            <p:nvPicPr>
              <p:cNvPr id="28" name="잉크 27">
                <a:extLst>
                  <a:ext uri="{FF2B5EF4-FFF2-40B4-BE49-F238E27FC236}">
                    <a16:creationId xmlns:a16="http://schemas.microsoft.com/office/drawing/2014/main" id="{EC8A5EE1-82DC-B6ED-70DB-494331953A3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784392" y="3578241"/>
                <a:ext cx="430560" cy="31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6975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6E7148-5ADB-B7DC-0C77-0A61030E2F29}"/>
              </a:ext>
            </a:extLst>
          </p:cNvPr>
          <p:cNvSpPr txBox="1"/>
          <p:nvPr/>
        </p:nvSpPr>
        <p:spPr>
          <a:xfrm>
            <a:off x="890335" y="281262"/>
            <a:ext cx="6263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Quantification Image Super-Resolution Using Deep</a:t>
            </a:r>
          </a:p>
          <a:p>
            <a:pPr algn="l"/>
            <a:r>
              <a:rPr lang="en-US" altLang="ko-KR" sz="2000" b="0" i="0" u="none" strike="noStrike" baseline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Convolutional Networks</a:t>
            </a:r>
            <a:endParaRPr lang="ko-KR" altLang="en-US" sz="2000" spc="-15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E54557-163A-DEE8-18C6-37EFF3ED431D}"/>
              </a:ext>
            </a:extLst>
          </p:cNvPr>
          <p:cNvSpPr txBox="1"/>
          <p:nvPr/>
        </p:nvSpPr>
        <p:spPr>
          <a:xfrm>
            <a:off x="1026522" y="1287629"/>
            <a:ext cx="97205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실험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이번에는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컬러 채널에 다양한 방식으로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SR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적용하고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성능을 평가해 본다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YCbCr, RGB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3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채널을 한번에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,</a:t>
            </a: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pre-train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은 앞선 채널을 먼저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training</a:t>
            </a:r>
            <a:r>
              <a: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후 나머지 채널로 </a:t>
            </a:r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fine-tuning</a:t>
            </a:r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/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endParaRPr lang="en-US" altLang="ko-KR" sz="2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200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endParaRPr lang="en-US" altLang="ko-KR" sz="2000" i="0" u="none" strike="noStrike" baseline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B1C9A8-C6D0-82B9-B432-47FD4180C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6522" y="3002364"/>
            <a:ext cx="5256141" cy="267765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3" name="잉크 12">
                <a:extLst>
                  <a:ext uri="{FF2B5EF4-FFF2-40B4-BE49-F238E27FC236}">
                    <a16:creationId xmlns:a16="http://schemas.microsoft.com/office/drawing/2014/main" id="{76370E6E-3769-431D-D305-4AF3B76AB8A5}"/>
                  </a:ext>
                </a:extLst>
              </p14:cNvPr>
              <p14:cNvContentPartPr/>
              <p14:nvPr/>
            </p14:nvContentPartPr>
            <p14:xfrm>
              <a:off x="3803323" y="5317093"/>
              <a:ext cx="648720" cy="14040"/>
            </p14:xfrm>
          </p:contentPart>
        </mc:Choice>
        <mc:Fallback xmlns="">
          <p:pic>
            <p:nvPicPr>
              <p:cNvPr id="13" name="잉크 12">
                <a:extLst>
                  <a:ext uri="{FF2B5EF4-FFF2-40B4-BE49-F238E27FC236}">
                    <a16:creationId xmlns:a16="http://schemas.microsoft.com/office/drawing/2014/main" id="{76370E6E-3769-431D-D305-4AF3B76AB8A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94683" y="5308093"/>
                <a:ext cx="666360" cy="3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897759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1564</TotalTime>
  <Words>1227</Words>
  <Application>Microsoft Office PowerPoint</Application>
  <PresentationFormat>와이드스크린</PresentationFormat>
  <Paragraphs>248</Paragraphs>
  <Slides>23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나눔스퀘어</vt:lpstr>
      <vt:lpstr>맑은 고딕</vt:lpstr>
      <vt:lpstr>나눔스퀘어 ExtraBold</vt:lpstr>
      <vt:lpstr>나눔스퀘어 Bold</vt:lpstr>
      <vt:lpstr>Arial</vt:lpstr>
      <vt:lpstr>Wingdings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kate kate</cp:lastModifiedBy>
  <cp:revision>231</cp:revision>
  <dcterms:created xsi:type="dcterms:W3CDTF">2017-05-29T09:12:16Z</dcterms:created>
  <dcterms:modified xsi:type="dcterms:W3CDTF">2022-07-05T07:35:57Z</dcterms:modified>
</cp:coreProperties>
</file>

<file path=docProps/thumbnail.jpeg>
</file>